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Geis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383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Quality Assurance (QA) Training – Day 1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BIT – 5th Semester (Professional Class)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Facilitator: </a:t>
            </a:r>
            <a:r>
              <a:rPr lang="en-US" sz="175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Neha Rouniyar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16731" y="636984"/>
            <a:ext cx="1187291" cy="277535"/>
          </a:xfrm>
          <a:prstGeom prst="roundRect">
            <a:avLst>
              <a:gd name="adj" fmla="val 38308"/>
            </a:avLst>
          </a:prstGeom>
          <a:solidFill>
            <a:srgbClr val="CCFFEF"/>
          </a:solidFill>
          <a:ln/>
        </p:spPr>
      </p:sp>
      <p:sp>
        <p:nvSpPr>
          <p:cNvPr id="4" name="Text 1"/>
          <p:cNvSpPr/>
          <p:nvPr/>
        </p:nvSpPr>
        <p:spPr>
          <a:xfrm>
            <a:off x="605314" y="681276"/>
            <a:ext cx="1010126" cy="188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PRACTICAL STEPS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516731" y="973574"/>
            <a:ext cx="5095042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QA Workflow in Action</a:t>
            </a:r>
            <a:endParaRPr lang="en-US" sz="2900" dirty="0"/>
          </a:p>
        </p:txBody>
      </p:sp>
      <p:sp>
        <p:nvSpPr>
          <p:cNvPr id="6" name="Shape 3"/>
          <p:cNvSpPr/>
          <p:nvPr/>
        </p:nvSpPr>
        <p:spPr>
          <a:xfrm>
            <a:off x="4564380" y="1656517"/>
            <a:ext cx="15240" cy="5936099"/>
          </a:xfrm>
          <a:prstGeom prst="roundRect">
            <a:avLst>
              <a:gd name="adj" fmla="val 872028"/>
            </a:avLst>
          </a:prstGeom>
          <a:solidFill>
            <a:srgbClr val="B7D5CA"/>
          </a:solidFill>
          <a:ln/>
        </p:spPr>
      </p:sp>
      <p:sp>
        <p:nvSpPr>
          <p:cNvPr id="7" name="Shape 4"/>
          <p:cNvSpPr/>
          <p:nvPr/>
        </p:nvSpPr>
        <p:spPr>
          <a:xfrm>
            <a:off x="4291965" y="1814989"/>
            <a:ext cx="295275" cy="15240"/>
          </a:xfrm>
          <a:prstGeom prst="roundRect">
            <a:avLst>
              <a:gd name="adj" fmla="val 872028"/>
            </a:avLst>
          </a:prstGeom>
          <a:solidFill>
            <a:srgbClr val="B7D5CA"/>
          </a:solidFill>
          <a:ln/>
        </p:spPr>
      </p:sp>
      <p:sp>
        <p:nvSpPr>
          <p:cNvPr id="8" name="Shape 5"/>
          <p:cNvSpPr/>
          <p:nvPr/>
        </p:nvSpPr>
        <p:spPr>
          <a:xfrm>
            <a:off x="4516636" y="1767245"/>
            <a:ext cx="110728" cy="110728"/>
          </a:xfrm>
          <a:prstGeom prst="roundRect">
            <a:avLst>
              <a:gd name="adj" fmla="val 412904"/>
            </a:avLst>
          </a:prstGeom>
          <a:solidFill>
            <a:srgbClr val="006747"/>
          </a:solidFill>
          <a:ln/>
        </p:spPr>
      </p:sp>
      <p:sp>
        <p:nvSpPr>
          <p:cNvPr id="9" name="Text 6"/>
          <p:cNvSpPr/>
          <p:nvPr/>
        </p:nvSpPr>
        <p:spPr>
          <a:xfrm>
            <a:off x="2135743" y="1707237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Understand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516731" y="2026444"/>
            <a:ext cx="346471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 what's needed well.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4556760" y="2700814"/>
            <a:ext cx="295275" cy="15240"/>
          </a:xfrm>
          <a:prstGeom prst="roundRect">
            <a:avLst>
              <a:gd name="adj" fmla="val 872028"/>
            </a:avLst>
          </a:prstGeom>
          <a:solidFill>
            <a:srgbClr val="B7D5CA"/>
          </a:solidFill>
          <a:ln/>
        </p:spPr>
      </p:sp>
      <p:sp>
        <p:nvSpPr>
          <p:cNvPr id="12" name="Shape 9"/>
          <p:cNvSpPr/>
          <p:nvPr/>
        </p:nvSpPr>
        <p:spPr>
          <a:xfrm>
            <a:off x="4516636" y="2653070"/>
            <a:ext cx="110728" cy="110728"/>
          </a:xfrm>
          <a:prstGeom prst="roundRect">
            <a:avLst>
              <a:gd name="adj" fmla="val 412904"/>
            </a:avLst>
          </a:prstGeom>
          <a:solidFill>
            <a:srgbClr val="006747"/>
          </a:solidFill>
          <a:ln/>
        </p:spPr>
      </p:sp>
      <p:sp>
        <p:nvSpPr>
          <p:cNvPr id="13" name="Text 10"/>
          <p:cNvSpPr/>
          <p:nvPr/>
        </p:nvSpPr>
        <p:spPr>
          <a:xfrm>
            <a:off x="5162550" y="2593062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Plan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5162550" y="2912269"/>
            <a:ext cx="346471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Plan how to test.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4291965" y="3464362"/>
            <a:ext cx="295275" cy="15240"/>
          </a:xfrm>
          <a:prstGeom prst="roundRect">
            <a:avLst>
              <a:gd name="adj" fmla="val 872028"/>
            </a:avLst>
          </a:prstGeom>
          <a:solidFill>
            <a:srgbClr val="B7D5CA"/>
          </a:solidFill>
          <a:ln/>
        </p:spPr>
      </p:sp>
      <p:sp>
        <p:nvSpPr>
          <p:cNvPr id="16" name="Shape 13"/>
          <p:cNvSpPr/>
          <p:nvPr/>
        </p:nvSpPr>
        <p:spPr>
          <a:xfrm>
            <a:off x="4516636" y="3416618"/>
            <a:ext cx="110728" cy="110728"/>
          </a:xfrm>
          <a:prstGeom prst="roundRect">
            <a:avLst>
              <a:gd name="adj" fmla="val 412904"/>
            </a:avLst>
          </a:prstGeom>
          <a:solidFill>
            <a:srgbClr val="006747"/>
          </a:solidFill>
          <a:ln/>
        </p:spPr>
      </p:sp>
      <p:sp>
        <p:nvSpPr>
          <p:cNvPr id="17" name="Text 14"/>
          <p:cNvSpPr/>
          <p:nvPr/>
        </p:nvSpPr>
        <p:spPr>
          <a:xfrm>
            <a:off x="2135743" y="3356610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Design Tests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516731" y="3675817"/>
            <a:ext cx="346471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 good ways to test.</a:t>
            </a:r>
            <a:endParaRPr lang="en-US" sz="1150" dirty="0"/>
          </a:p>
        </p:txBody>
      </p:sp>
      <p:sp>
        <p:nvSpPr>
          <p:cNvPr id="19" name="Shape 16"/>
          <p:cNvSpPr/>
          <p:nvPr/>
        </p:nvSpPr>
        <p:spPr>
          <a:xfrm>
            <a:off x="4556760" y="4228028"/>
            <a:ext cx="295275" cy="15240"/>
          </a:xfrm>
          <a:prstGeom prst="roundRect">
            <a:avLst>
              <a:gd name="adj" fmla="val 872028"/>
            </a:avLst>
          </a:prstGeom>
          <a:solidFill>
            <a:srgbClr val="B7D5CA"/>
          </a:solidFill>
          <a:ln/>
        </p:spPr>
      </p:sp>
      <p:sp>
        <p:nvSpPr>
          <p:cNvPr id="20" name="Shape 17"/>
          <p:cNvSpPr/>
          <p:nvPr/>
        </p:nvSpPr>
        <p:spPr>
          <a:xfrm>
            <a:off x="4516636" y="4180284"/>
            <a:ext cx="110728" cy="110728"/>
          </a:xfrm>
          <a:prstGeom prst="roundRect">
            <a:avLst>
              <a:gd name="adj" fmla="val 412904"/>
            </a:avLst>
          </a:prstGeom>
          <a:solidFill>
            <a:srgbClr val="006747"/>
          </a:solidFill>
          <a:ln/>
        </p:spPr>
      </p:sp>
      <p:sp>
        <p:nvSpPr>
          <p:cNvPr id="21" name="Text 18"/>
          <p:cNvSpPr/>
          <p:nvPr/>
        </p:nvSpPr>
        <p:spPr>
          <a:xfrm>
            <a:off x="5162550" y="4120277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Execute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5162550" y="4439483"/>
            <a:ext cx="346471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 tests, find problems.</a:t>
            </a:r>
            <a:endParaRPr lang="en-US" sz="1150" dirty="0"/>
          </a:p>
        </p:txBody>
      </p:sp>
      <p:sp>
        <p:nvSpPr>
          <p:cNvPr id="23" name="Shape 20"/>
          <p:cNvSpPr/>
          <p:nvPr/>
        </p:nvSpPr>
        <p:spPr>
          <a:xfrm>
            <a:off x="4291965" y="4991695"/>
            <a:ext cx="295275" cy="15240"/>
          </a:xfrm>
          <a:prstGeom prst="roundRect">
            <a:avLst>
              <a:gd name="adj" fmla="val 872028"/>
            </a:avLst>
          </a:prstGeom>
          <a:solidFill>
            <a:srgbClr val="B7D5CA"/>
          </a:solidFill>
          <a:ln/>
        </p:spPr>
      </p:sp>
      <p:sp>
        <p:nvSpPr>
          <p:cNvPr id="24" name="Shape 21"/>
          <p:cNvSpPr/>
          <p:nvPr/>
        </p:nvSpPr>
        <p:spPr>
          <a:xfrm>
            <a:off x="4516636" y="4943951"/>
            <a:ext cx="110728" cy="110728"/>
          </a:xfrm>
          <a:prstGeom prst="roundRect">
            <a:avLst>
              <a:gd name="adj" fmla="val 412904"/>
            </a:avLst>
          </a:prstGeom>
          <a:solidFill>
            <a:srgbClr val="006747"/>
          </a:solidFill>
          <a:ln/>
        </p:spPr>
      </p:sp>
      <p:sp>
        <p:nvSpPr>
          <p:cNvPr id="25" name="Text 22"/>
          <p:cNvSpPr/>
          <p:nvPr/>
        </p:nvSpPr>
        <p:spPr>
          <a:xfrm>
            <a:off x="2135743" y="4883944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Report Bugs</a:t>
            </a:r>
            <a:endParaRPr lang="en-US" sz="1450" dirty="0"/>
          </a:p>
        </p:txBody>
      </p:sp>
      <p:sp>
        <p:nvSpPr>
          <p:cNvPr id="26" name="Text 23"/>
          <p:cNvSpPr/>
          <p:nvPr/>
        </p:nvSpPr>
        <p:spPr>
          <a:xfrm>
            <a:off x="516731" y="5203150"/>
            <a:ext cx="346471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Write down and track problems.</a:t>
            </a:r>
            <a:endParaRPr lang="en-US" sz="1150" dirty="0"/>
          </a:p>
        </p:txBody>
      </p:sp>
      <p:sp>
        <p:nvSpPr>
          <p:cNvPr id="27" name="Shape 24"/>
          <p:cNvSpPr/>
          <p:nvPr/>
        </p:nvSpPr>
        <p:spPr>
          <a:xfrm>
            <a:off x="4556760" y="5755362"/>
            <a:ext cx="295275" cy="15240"/>
          </a:xfrm>
          <a:prstGeom prst="roundRect">
            <a:avLst>
              <a:gd name="adj" fmla="val 872028"/>
            </a:avLst>
          </a:prstGeom>
          <a:solidFill>
            <a:srgbClr val="B7D5CA"/>
          </a:solidFill>
          <a:ln/>
        </p:spPr>
      </p:sp>
      <p:sp>
        <p:nvSpPr>
          <p:cNvPr id="28" name="Shape 25"/>
          <p:cNvSpPr/>
          <p:nvPr/>
        </p:nvSpPr>
        <p:spPr>
          <a:xfrm>
            <a:off x="4516636" y="5707618"/>
            <a:ext cx="110728" cy="110728"/>
          </a:xfrm>
          <a:prstGeom prst="roundRect">
            <a:avLst>
              <a:gd name="adj" fmla="val 412904"/>
            </a:avLst>
          </a:prstGeom>
          <a:solidFill>
            <a:srgbClr val="006747"/>
          </a:solidFill>
          <a:ln/>
        </p:spPr>
      </p:sp>
      <p:sp>
        <p:nvSpPr>
          <p:cNvPr id="29" name="Text 26"/>
          <p:cNvSpPr/>
          <p:nvPr/>
        </p:nvSpPr>
        <p:spPr>
          <a:xfrm>
            <a:off x="5162550" y="5647611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Re-test</a:t>
            </a:r>
            <a:endParaRPr lang="en-US" sz="1450" dirty="0"/>
          </a:p>
        </p:txBody>
      </p:sp>
      <p:sp>
        <p:nvSpPr>
          <p:cNvPr id="30" name="Text 27"/>
          <p:cNvSpPr/>
          <p:nvPr/>
        </p:nvSpPr>
        <p:spPr>
          <a:xfrm>
            <a:off x="5162550" y="5966817"/>
            <a:ext cx="346471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Check if problems are fixed.</a:t>
            </a:r>
            <a:endParaRPr lang="en-US" sz="1150" dirty="0"/>
          </a:p>
        </p:txBody>
      </p:sp>
      <p:sp>
        <p:nvSpPr>
          <p:cNvPr id="31" name="Shape 28"/>
          <p:cNvSpPr/>
          <p:nvPr/>
        </p:nvSpPr>
        <p:spPr>
          <a:xfrm>
            <a:off x="4291965" y="6519029"/>
            <a:ext cx="295275" cy="15240"/>
          </a:xfrm>
          <a:prstGeom prst="roundRect">
            <a:avLst>
              <a:gd name="adj" fmla="val 872028"/>
            </a:avLst>
          </a:prstGeom>
          <a:solidFill>
            <a:srgbClr val="B7D5CA"/>
          </a:solidFill>
          <a:ln/>
        </p:spPr>
      </p:sp>
      <p:sp>
        <p:nvSpPr>
          <p:cNvPr id="32" name="Shape 29"/>
          <p:cNvSpPr/>
          <p:nvPr/>
        </p:nvSpPr>
        <p:spPr>
          <a:xfrm>
            <a:off x="4516636" y="6471285"/>
            <a:ext cx="110728" cy="110728"/>
          </a:xfrm>
          <a:prstGeom prst="roundRect">
            <a:avLst>
              <a:gd name="adj" fmla="val 412904"/>
            </a:avLst>
          </a:prstGeom>
          <a:solidFill>
            <a:srgbClr val="006747"/>
          </a:solidFill>
          <a:ln/>
        </p:spPr>
      </p:sp>
      <p:sp>
        <p:nvSpPr>
          <p:cNvPr id="33" name="Text 30"/>
          <p:cNvSpPr/>
          <p:nvPr/>
        </p:nvSpPr>
        <p:spPr>
          <a:xfrm>
            <a:off x="2135743" y="6411278"/>
            <a:ext cx="1845707" cy="230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Close</a:t>
            </a:r>
            <a:endParaRPr lang="en-US" sz="1450" dirty="0"/>
          </a:p>
        </p:txBody>
      </p:sp>
      <p:sp>
        <p:nvSpPr>
          <p:cNvPr id="34" name="Text 31"/>
          <p:cNvSpPr/>
          <p:nvPr/>
        </p:nvSpPr>
        <p:spPr>
          <a:xfrm>
            <a:off x="516731" y="6730484"/>
            <a:ext cx="3464719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50"/>
              </a:lnSpc>
              <a:buNone/>
            </a:pPr>
            <a:r>
              <a:rPr lang="en-US" sz="11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Finish testing, make sure it's good.</a:t>
            </a:r>
            <a:endParaRPr lang="en-US" sz="11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FDFE0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33005" y="451128"/>
            <a:ext cx="5545693" cy="512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Day 1: Activity &amp; Summary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2133005" y="1028700"/>
            <a:ext cx="3277195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Activity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33005" y="1684139"/>
            <a:ext cx="10364272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Pick any application you use daily (e.g., WhatsApp, ATM, or an e-commerce app).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2133005" y="2130504"/>
            <a:ext cx="10364272" cy="696158"/>
          </a:xfrm>
          <a:prstGeom prst="roundRect">
            <a:avLst>
              <a:gd name="adj" fmla="val 21184"/>
            </a:avLst>
          </a:prstGeom>
          <a:solidFill>
            <a:srgbClr val="B3FFE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835" y="2382441"/>
            <a:ext cx="204787" cy="1638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665452" y="2335292"/>
            <a:ext cx="966799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Your Task:</a:t>
            </a:r>
            <a:r>
              <a:rPr lang="en-US" sz="12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List </a:t>
            </a:r>
            <a:r>
              <a:rPr lang="en-US" sz="1250" b="1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5 different things</a:t>
            </a:r>
            <a:r>
              <a:rPr lang="en-US" sz="1250" dirty="0">
                <a:solidFill>
                  <a:srgbClr val="00000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you would test on this application to ensure its quality.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2133005" y="3072408"/>
            <a:ext cx="44794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Takeaways from Today</a:t>
            </a:r>
            <a:endParaRPr lang="en-US" sz="2550" dirty="0"/>
          </a:p>
        </p:txBody>
      </p:sp>
      <p:sp>
        <p:nvSpPr>
          <p:cNvPr id="11" name="Shape 7"/>
          <p:cNvSpPr/>
          <p:nvPr/>
        </p:nvSpPr>
        <p:spPr>
          <a:xfrm>
            <a:off x="2255877" y="3727847"/>
            <a:ext cx="22860" cy="3604260"/>
          </a:xfrm>
          <a:prstGeom prst="roundRect">
            <a:avLst>
              <a:gd name="adj" fmla="val 645128"/>
            </a:avLst>
          </a:prstGeom>
          <a:solidFill>
            <a:srgbClr val="B7D5CA"/>
          </a:solidFill>
          <a:ln/>
        </p:spPr>
      </p:sp>
      <p:sp>
        <p:nvSpPr>
          <p:cNvPr id="12" name="Shape 8"/>
          <p:cNvSpPr/>
          <p:nvPr/>
        </p:nvSpPr>
        <p:spPr>
          <a:xfrm>
            <a:off x="2233017" y="3900726"/>
            <a:ext cx="327660" cy="22860"/>
          </a:xfrm>
          <a:prstGeom prst="roundRect">
            <a:avLst>
              <a:gd name="adj" fmla="val 645128"/>
            </a:avLst>
          </a:prstGeom>
          <a:solidFill>
            <a:srgbClr val="B7D5CA"/>
          </a:solidFill>
          <a:ln/>
        </p:spPr>
      </p:sp>
      <p:sp>
        <p:nvSpPr>
          <p:cNvPr id="13" name="Shape 9"/>
          <p:cNvSpPr/>
          <p:nvPr/>
        </p:nvSpPr>
        <p:spPr>
          <a:xfrm>
            <a:off x="2194441" y="3850719"/>
            <a:ext cx="122873" cy="122873"/>
          </a:xfrm>
          <a:prstGeom prst="roundRect">
            <a:avLst>
              <a:gd name="adj" fmla="val 372092"/>
            </a:avLst>
          </a:prstGeom>
          <a:solidFill>
            <a:srgbClr val="006747"/>
          </a:solidFill>
          <a:ln/>
        </p:spPr>
      </p:sp>
      <p:sp>
        <p:nvSpPr>
          <p:cNvPr id="14" name="Text 10"/>
          <p:cNvSpPr/>
          <p:nvPr/>
        </p:nvSpPr>
        <p:spPr>
          <a:xfrm>
            <a:off x="2911316" y="3784163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QA Fundamentals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2233017" y="4556046"/>
            <a:ext cx="327660" cy="22860"/>
          </a:xfrm>
          <a:prstGeom prst="roundRect">
            <a:avLst>
              <a:gd name="adj" fmla="val 645128"/>
            </a:avLst>
          </a:prstGeom>
          <a:solidFill>
            <a:srgbClr val="B7D5CA"/>
          </a:solidFill>
          <a:ln/>
        </p:spPr>
      </p:sp>
      <p:sp>
        <p:nvSpPr>
          <p:cNvPr id="16" name="Shape 12"/>
          <p:cNvSpPr/>
          <p:nvPr/>
        </p:nvSpPr>
        <p:spPr>
          <a:xfrm>
            <a:off x="2194441" y="4506039"/>
            <a:ext cx="122873" cy="122873"/>
          </a:xfrm>
          <a:prstGeom prst="roundRect">
            <a:avLst>
              <a:gd name="adj" fmla="val 372092"/>
            </a:avLst>
          </a:prstGeom>
          <a:solidFill>
            <a:srgbClr val="006747"/>
          </a:solidFill>
          <a:ln/>
        </p:spPr>
      </p:sp>
      <p:sp>
        <p:nvSpPr>
          <p:cNvPr id="17" name="Text 13"/>
          <p:cNvSpPr/>
          <p:nvPr/>
        </p:nvSpPr>
        <p:spPr>
          <a:xfrm>
            <a:off x="2911316" y="4439483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QA vs. QC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2233017" y="5211366"/>
            <a:ext cx="327660" cy="22860"/>
          </a:xfrm>
          <a:prstGeom prst="roundRect">
            <a:avLst>
              <a:gd name="adj" fmla="val 645128"/>
            </a:avLst>
          </a:prstGeom>
          <a:solidFill>
            <a:srgbClr val="B7D5CA"/>
          </a:solidFill>
          <a:ln/>
        </p:spPr>
      </p:sp>
      <p:sp>
        <p:nvSpPr>
          <p:cNvPr id="19" name="Shape 15"/>
          <p:cNvSpPr/>
          <p:nvPr/>
        </p:nvSpPr>
        <p:spPr>
          <a:xfrm>
            <a:off x="2194441" y="5161359"/>
            <a:ext cx="122873" cy="122873"/>
          </a:xfrm>
          <a:prstGeom prst="roundRect">
            <a:avLst>
              <a:gd name="adj" fmla="val 372092"/>
            </a:avLst>
          </a:prstGeom>
          <a:solidFill>
            <a:srgbClr val="006747"/>
          </a:solidFill>
          <a:ln/>
        </p:spPr>
      </p:sp>
      <p:sp>
        <p:nvSpPr>
          <p:cNvPr id="20" name="Text 16"/>
          <p:cNvSpPr/>
          <p:nvPr/>
        </p:nvSpPr>
        <p:spPr>
          <a:xfrm>
            <a:off x="2911316" y="5094803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SDLC Overview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2233017" y="5866686"/>
            <a:ext cx="327660" cy="22860"/>
          </a:xfrm>
          <a:prstGeom prst="roundRect">
            <a:avLst>
              <a:gd name="adj" fmla="val 645128"/>
            </a:avLst>
          </a:prstGeom>
          <a:solidFill>
            <a:srgbClr val="B7D5CA"/>
          </a:solidFill>
          <a:ln/>
        </p:spPr>
      </p:sp>
      <p:sp>
        <p:nvSpPr>
          <p:cNvPr id="22" name="Shape 18"/>
          <p:cNvSpPr/>
          <p:nvPr/>
        </p:nvSpPr>
        <p:spPr>
          <a:xfrm>
            <a:off x="2194441" y="5816679"/>
            <a:ext cx="122873" cy="122873"/>
          </a:xfrm>
          <a:prstGeom prst="roundRect">
            <a:avLst>
              <a:gd name="adj" fmla="val 372092"/>
            </a:avLst>
          </a:prstGeom>
          <a:solidFill>
            <a:srgbClr val="006747"/>
          </a:solidFill>
          <a:ln/>
        </p:spPr>
      </p:sp>
      <p:sp>
        <p:nvSpPr>
          <p:cNvPr id="23" name="Text 19"/>
          <p:cNvSpPr/>
          <p:nvPr/>
        </p:nvSpPr>
        <p:spPr>
          <a:xfrm>
            <a:off x="2911316" y="5750123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Agile vs. Waterfall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2233017" y="6522006"/>
            <a:ext cx="327660" cy="22860"/>
          </a:xfrm>
          <a:prstGeom prst="roundRect">
            <a:avLst>
              <a:gd name="adj" fmla="val 645128"/>
            </a:avLst>
          </a:prstGeom>
          <a:solidFill>
            <a:srgbClr val="B7D5CA"/>
          </a:solidFill>
          <a:ln/>
        </p:spPr>
      </p:sp>
      <p:sp>
        <p:nvSpPr>
          <p:cNvPr id="25" name="Shape 21"/>
          <p:cNvSpPr/>
          <p:nvPr/>
        </p:nvSpPr>
        <p:spPr>
          <a:xfrm>
            <a:off x="2194441" y="6471999"/>
            <a:ext cx="122873" cy="122873"/>
          </a:xfrm>
          <a:prstGeom prst="roundRect">
            <a:avLst>
              <a:gd name="adj" fmla="val 372092"/>
            </a:avLst>
          </a:prstGeom>
          <a:solidFill>
            <a:srgbClr val="006747"/>
          </a:solidFill>
          <a:ln/>
        </p:spPr>
      </p:sp>
      <p:sp>
        <p:nvSpPr>
          <p:cNvPr id="26" name="Text 22"/>
          <p:cNvSpPr/>
          <p:nvPr/>
        </p:nvSpPr>
        <p:spPr>
          <a:xfrm>
            <a:off x="2911316" y="6405443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STLC Phases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2233017" y="7177326"/>
            <a:ext cx="327660" cy="22860"/>
          </a:xfrm>
          <a:prstGeom prst="roundRect">
            <a:avLst>
              <a:gd name="adj" fmla="val 645128"/>
            </a:avLst>
          </a:prstGeom>
          <a:solidFill>
            <a:srgbClr val="B7D5CA"/>
          </a:solidFill>
          <a:ln/>
        </p:spPr>
      </p:sp>
      <p:sp>
        <p:nvSpPr>
          <p:cNvPr id="28" name="Shape 24"/>
          <p:cNvSpPr/>
          <p:nvPr/>
        </p:nvSpPr>
        <p:spPr>
          <a:xfrm>
            <a:off x="2194441" y="7127319"/>
            <a:ext cx="122873" cy="122873"/>
          </a:xfrm>
          <a:prstGeom prst="roundRect">
            <a:avLst>
              <a:gd name="adj" fmla="val 372092"/>
            </a:avLst>
          </a:prstGeom>
          <a:solidFill>
            <a:srgbClr val="006747"/>
          </a:solidFill>
          <a:ln/>
        </p:spPr>
      </p:sp>
      <p:sp>
        <p:nvSpPr>
          <p:cNvPr id="29" name="Text 25"/>
          <p:cNvSpPr/>
          <p:nvPr/>
        </p:nvSpPr>
        <p:spPr>
          <a:xfrm>
            <a:off x="2911316" y="7060763"/>
            <a:ext cx="2048232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QA Workflow</a:t>
            </a:r>
            <a:endParaRPr lang="en-US" sz="1600" dirty="0"/>
          </a:p>
        </p:txBody>
      </p:sp>
      <p:sp>
        <p:nvSpPr>
          <p:cNvPr id="30" name="Text 26"/>
          <p:cNvSpPr/>
          <p:nvPr/>
        </p:nvSpPr>
        <p:spPr>
          <a:xfrm>
            <a:off x="2133005" y="7516416"/>
            <a:ext cx="10364272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336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3936563" y="5223391"/>
            <a:ext cx="6757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Questions &amp; Discussion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627233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7823"/>
            <a:ext cx="64822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Laying the Foundation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37328"/>
            <a:ext cx="70437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Introduction to Quality Assurance, SDLC, &amp; STLC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15883" y="1201579"/>
            <a:ext cx="1333500" cy="338138"/>
          </a:xfrm>
          <a:prstGeom prst="roundRect">
            <a:avLst>
              <a:gd name="adj" fmla="val 38299"/>
            </a:avLst>
          </a:prstGeom>
          <a:solidFill>
            <a:srgbClr val="CCFFEF"/>
          </a:solidFill>
          <a:ln/>
        </p:spPr>
      </p:sp>
      <p:sp>
        <p:nvSpPr>
          <p:cNvPr id="4" name="Text 1"/>
          <p:cNvSpPr/>
          <p:nvPr/>
        </p:nvSpPr>
        <p:spPr>
          <a:xfrm>
            <a:off x="6223754" y="1255514"/>
            <a:ext cx="1117759" cy="230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FUNDAMENTALS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115883" y="1611630"/>
            <a:ext cx="7344847" cy="562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What is Quality Assurance (QA)?</a:t>
            </a:r>
            <a:endParaRPr lang="en-US" sz="3500" dirty="0"/>
          </a:p>
        </p:txBody>
      </p:sp>
      <p:sp>
        <p:nvSpPr>
          <p:cNvPr id="6" name="Shape 3"/>
          <p:cNvSpPr/>
          <p:nvPr/>
        </p:nvSpPr>
        <p:spPr>
          <a:xfrm>
            <a:off x="6115883" y="2443401"/>
            <a:ext cx="3852624" cy="2346246"/>
          </a:xfrm>
          <a:prstGeom prst="roundRect">
            <a:avLst>
              <a:gd name="adj" fmla="val 689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03288" y="2630805"/>
            <a:ext cx="539472" cy="539472"/>
          </a:xfrm>
          <a:prstGeom prst="roundRect">
            <a:avLst>
              <a:gd name="adj" fmla="val 16948212"/>
            </a:avLst>
          </a:prstGeom>
          <a:solidFill>
            <a:srgbClr val="006747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1640" y="2779157"/>
            <a:ext cx="242768" cy="2427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303288" y="3350062"/>
            <a:ext cx="3299103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Ensuring Product Excellence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303288" y="3738920"/>
            <a:ext cx="3477816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QA is the step-by-step process of making sure a product or service meets what's needed and customer expectations.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10148292" y="2443401"/>
            <a:ext cx="3852624" cy="2346246"/>
          </a:xfrm>
          <a:prstGeom prst="roundRect">
            <a:avLst>
              <a:gd name="adj" fmla="val 6899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10335697" y="2630805"/>
            <a:ext cx="539472" cy="539472"/>
          </a:xfrm>
          <a:prstGeom prst="roundRect">
            <a:avLst>
              <a:gd name="adj" fmla="val 16948212"/>
            </a:avLst>
          </a:prstGeom>
          <a:solidFill>
            <a:srgbClr val="006747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84048" y="2779157"/>
            <a:ext cx="242768" cy="24276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35697" y="3350062"/>
            <a:ext cx="265461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Focused on the Process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10335697" y="3738920"/>
            <a:ext cx="3477816" cy="863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It focuses on </a:t>
            </a:r>
            <a:r>
              <a:rPr lang="en-US" sz="14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entire development process</a:t>
            </a: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, not just the end product, to build quality in from the beginning.</a:t>
            </a:r>
            <a:endParaRPr lang="en-US" sz="1400" dirty="0"/>
          </a:p>
        </p:txBody>
      </p:sp>
      <p:sp>
        <p:nvSpPr>
          <p:cNvPr id="16" name="Shape 11"/>
          <p:cNvSpPr/>
          <p:nvPr/>
        </p:nvSpPr>
        <p:spPr>
          <a:xfrm>
            <a:off x="6115883" y="4969431"/>
            <a:ext cx="7885033" cy="2058472"/>
          </a:xfrm>
          <a:prstGeom prst="roundRect">
            <a:avLst>
              <a:gd name="adj" fmla="val 786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6303288" y="5156835"/>
            <a:ext cx="539472" cy="539472"/>
          </a:xfrm>
          <a:prstGeom prst="roundRect">
            <a:avLst>
              <a:gd name="adj" fmla="val 16948212"/>
            </a:avLst>
          </a:prstGeom>
          <a:solidFill>
            <a:srgbClr val="006747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51640" y="5305187"/>
            <a:ext cx="242768" cy="24276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303288" y="5876092"/>
            <a:ext cx="282606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Catching Problems Early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6303288" y="6264950"/>
            <a:ext cx="7510224" cy="575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QA aims to find and stop problems early in the software development lifecycle, saving time and resources later on.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48519" y="1115378"/>
            <a:ext cx="1411129" cy="409099"/>
          </a:xfrm>
          <a:prstGeom prst="roundRect">
            <a:avLst>
              <a:gd name="adj" fmla="val 38324"/>
            </a:avLst>
          </a:prstGeom>
          <a:solidFill>
            <a:srgbClr val="CCFFEF"/>
          </a:solidFill>
          <a:ln/>
        </p:spPr>
      </p:sp>
      <p:sp>
        <p:nvSpPr>
          <p:cNvPr id="4" name="Text 1"/>
          <p:cNvSpPr/>
          <p:nvPr/>
        </p:nvSpPr>
        <p:spPr>
          <a:xfrm>
            <a:off x="6379131" y="1180624"/>
            <a:ext cx="1149906" cy="278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DISTINCTIONS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248519" y="1611511"/>
            <a:ext cx="7484388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QA vs. Quality Control (QC)</a:t>
            </a:r>
            <a:endParaRPr lang="en-US" sz="4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519" y="2618542"/>
            <a:ext cx="1088708" cy="195119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54873" y="2836188"/>
            <a:ext cx="320385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Quality Assurance (QA)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554873" y="3306961"/>
            <a:ext cx="6313408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</a:t>
            </a:r>
            <a:r>
              <a:rPr lang="en-US" sz="170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focused on the process</a:t>
            </a: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activity focused on </a:t>
            </a:r>
            <a:r>
              <a:rPr lang="en-US" sz="170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stopping problems</a:t>
            </a: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It sets standards and ensures they are followed throughout development.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519" y="4569738"/>
            <a:ext cx="1088708" cy="16028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54873" y="4787384"/>
            <a:ext cx="282440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Quality Control (QC)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554873" y="5258157"/>
            <a:ext cx="6313408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</a:t>
            </a:r>
            <a:r>
              <a:rPr lang="en-US" sz="170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focused on the product</a:t>
            </a: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activity focused on </a:t>
            </a:r>
            <a:r>
              <a:rPr lang="en-US" sz="1700" b="1" dirty="0">
                <a:solidFill>
                  <a:srgbClr val="006747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finding problems</a:t>
            </a: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. It involves testing the final product to find defects.</a:t>
            </a:r>
            <a:endParaRPr lang="en-US" sz="1700" dirty="0"/>
          </a:p>
        </p:txBody>
      </p:sp>
      <p:sp>
        <p:nvSpPr>
          <p:cNvPr id="12" name="Text 7"/>
          <p:cNvSpPr/>
          <p:nvPr/>
        </p:nvSpPr>
        <p:spPr>
          <a:xfrm>
            <a:off x="6248519" y="6417469"/>
            <a:ext cx="7619762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Both QA and QC are critical and work hand-in-hand to deliver a high-quality product.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2646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50006" y="2724150"/>
            <a:ext cx="686872" cy="318849"/>
          </a:xfrm>
          <a:prstGeom prst="roundRect">
            <a:avLst>
              <a:gd name="adj" fmla="val 38309"/>
            </a:avLst>
          </a:prstGeom>
          <a:solidFill>
            <a:srgbClr val="CCFFEF"/>
          </a:solidFill>
          <a:ln/>
        </p:spPr>
      </p:sp>
      <p:sp>
        <p:nvSpPr>
          <p:cNvPr id="4" name="Text 1"/>
          <p:cNvSpPr/>
          <p:nvPr/>
        </p:nvSpPr>
        <p:spPr>
          <a:xfrm>
            <a:off x="2051685" y="2774990"/>
            <a:ext cx="483513" cy="217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IMPACT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950006" y="3110746"/>
            <a:ext cx="5238750" cy="5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Essential Role of QA</a:t>
            </a:r>
            <a:endParaRPr lang="en-US" sz="3300" dirty="0"/>
          </a:p>
        </p:txBody>
      </p:sp>
      <p:sp>
        <p:nvSpPr>
          <p:cNvPr id="6" name="Shape 3"/>
          <p:cNvSpPr/>
          <p:nvPr/>
        </p:nvSpPr>
        <p:spPr>
          <a:xfrm>
            <a:off x="1950006" y="4149685"/>
            <a:ext cx="5280303" cy="1526143"/>
          </a:xfrm>
          <a:prstGeom prst="roundRect">
            <a:avLst>
              <a:gd name="adj" fmla="val 719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1950006" y="4126825"/>
            <a:ext cx="5280303" cy="91440"/>
          </a:xfrm>
          <a:prstGeom prst="roundRect">
            <a:avLst>
              <a:gd name="adj" fmla="val 166978"/>
            </a:avLst>
          </a:prstGeom>
          <a:solidFill>
            <a:srgbClr val="006747"/>
          </a:solidFill>
          <a:ln/>
        </p:spPr>
      </p:sp>
      <p:sp>
        <p:nvSpPr>
          <p:cNvPr id="8" name="Shape 5"/>
          <p:cNvSpPr/>
          <p:nvPr/>
        </p:nvSpPr>
        <p:spPr>
          <a:xfrm>
            <a:off x="4335661" y="3895249"/>
            <a:ext cx="508873" cy="508873"/>
          </a:xfrm>
          <a:prstGeom prst="roundRect">
            <a:avLst>
              <a:gd name="adj" fmla="val 179691"/>
            </a:avLst>
          </a:prstGeom>
          <a:solidFill>
            <a:srgbClr val="006747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8299" y="4047887"/>
            <a:ext cx="203478" cy="20347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142411" y="4573786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Fewer Problems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2142411" y="4940498"/>
            <a:ext cx="4895493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Catching problems early in QA means fewer bugs in the final product, making software more stable and dependable.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7399853" y="4149685"/>
            <a:ext cx="5280422" cy="1526143"/>
          </a:xfrm>
          <a:prstGeom prst="roundRect">
            <a:avLst>
              <a:gd name="adj" fmla="val 719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3" name="Shape 9"/>
          <p:cNvSpPr/>
          <p:nvPr/>
        </p:nvSpPr>
        <p:spPr>
          <a:xfrm>
            <a:off x="7399853" y="4126825"/>
            <a:ext cx="5280422" cy="91440"/>
          </a:xfrm>
          <a:prstGeom prst="roundRect">
            <a:avLst>
              <a:gd name="adj" fmla="val 166978"/>
            </a:avLst>
          </a:prstGeom>
          <a:solidFill>
            <a:srgbClr val="006747"/>
          </a:solidFill>
          <a:ln/>
        </p:spPr>
      </p:sp>
      <p:sp>
        <p:nvSpPr>
          <p:cNvPr id="14" name="Shape 10"/>
          <p:cNvSpPr/>
          <p:nvPr/>
        </p:nvSpPr>
        <p:spPr>
          <a:xfrm>
            <a:off x="9785628" y="3895249"/>
            <a:ext cx="508873" cy="508873"/>
          </a:xfrm>
          <a:prstGeom prst="roundRect">
            <a:avLst>
              <a:gd name="adj" fmla="val 179691"/>
            </a:avLst>
          </a:prstGeom>
          <a:solidFill>
            <a:srgbClr val="006747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38266" y="4047887"/>
            <a:ext cx="203478" cy="20347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92258" y="4573786"/>
            <a:ext cx="2201228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Saves Money &amp; Time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7592258" y="4940498"/>
            <a:ext cx="4895612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Catching issues early greatly lowers how much money and time is spent fixing things after release.</a:t>
            </a:r>
            <a:endParaRPr lang="en-US" sz="1300" dirty="0"/>
          </a:p>
        </p:txBody>
      </p:sp>
      <p:sp>
        <p:nvSpPr>
          <p:cNvPr id="18" name="Shape 13"/>
          <p:cNvSpPr/>
          <p:nvPr/>
        </p:nvSpPr>
        <p:spPr>
          <a:xfrm>
            <a:off x="1950006" y="6099810"/>
            <a:ext cx="5280303" cy="1526143"/>
          </a:xfrm>
          <a:prstGeom prst="roundRect">
            <a:avLst>
              <a:gd name="adj" fmla="val 719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19" name="Shape 14"/>
          <p:cNvSpPr/>
          <p:nvPr/>
        </p:nvSpPr>
        <p:spPr>
          <a:xfrm>
            <a:off x="1950006" y="6076950"/>
            <a:ext cx="5280303" cy="91440"/>
          </a:xfrm>
          <a:prstGeom prst="roundRect">
            <a:avLst>
              <a:gd name="adj" fmla="val 166978"/>
            </a:avLst>
          </a:prstGeom>
          <a:solidFill>
            <a:srgbClr val="006747"/>
          </a:solidFill>
          <a:ln/>
        </p:spPr>
      </p:sp>
      <p:sp>
        <p:nvSpPr>
          <p:cNvPr id="20" name="Shape 15"/>
          <p:cNvSpPr/>
          <p:nvPr/>
        </p:nvSpPr>
        <p:spPr>
          <a:xfrm>
            <a:off x="4335661" y="5845373"/>
            <a:ext cx="508873" cy="508873"/>
          </a:xfrm>
          <a:prstGeom prst="roundRect">
            <a:avLst>
              <a:gd name="adj" fmla="val 179691"/>
            </a:avLst>
          </a:prstGeom>
          <a:solidFill>
            <a:srgbClr val="006747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88299" y="5998012"/>
            <a:ext cx="203478" cy="20347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2142411" y="6523911"/>
            <a:ext cx="2482810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Better User Experience</a:t>
            </a:r>
            <a:endParaRPr lang="en-US" sz="1650" dirty="0"/>
          </a:p>
        </p:txBody>
      </p:sp>
      <p:sp>
        <p:nvSpPr>
          <p:cNvPr id="23" name="Text 17"/>
          <p:cNvSpPr/>
          <p:nvPr/>
        </p:nvSpPr>
        <p:spPr>
          <a:xfrm>
            <a:off x="2142411" y="6890623"/>
            <a:ext cx="4895493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good product is easy to use, dependable, and works well, making users happier and more loyal.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7399853" y="6099810"/>
            <a:ext cx="5280422" cy="1526143"/>
          </a:xfrm>
          <a:prstGeom prst="roundRect">
            <a:avLst>
              <a:gd name="adj" fmla="val 7190"/>
            </a:avLst>
          </a:prstGeom>
          <a:solidFill>
            <a:srgbClr val="E5F9F2">
              <a:alpha val="95000"/>
            </a:srgbClr>
          </a:solidFill>
          <a:ln/>
        </p:spPr>
      </p:sp>
      <p:sp>
        <p:nvSpPr>
          <p:cNvPr id="25" name="Shape 19"/>
          <p:cNvSpPr/>
          <p:nvPr/>
        </p:nvSpPr>
        <p:spPr>
          <a:xfrm>
            <a:off x="7399853" y="6076950"/>
            <a:ext cx="5280422" cy="91440"/>
          </a:xfrm>
          <a:prstGeom prst="roundRect">
            <a:avLst>
              <a:gd name="adj" fmla="val 166978"/>
            </a:avLst>
          </a:prstGeom>
          <a:solidFill>
            <a:srgbClr val="006747"/>
          </a:solidFill>
          <a:ln/>
        </p:spPr>
      </p:sp>
      <p:sp>
        <p:nvSpPr>
          <p:cNvPr id="26" name="Shape 20"/>
          <p:cNvSpPr/>
          <p:nvPr/>
        </p:nvSpPr>
        <p:spPr>
          <a:xfrm>
            <a:off x="9785628" y="5845373"/>
            <a:ext cx="508873" cy="508873"/>
          </a:xfrm>
          <a:prstGeom prst="roundRect">
            <a:avLst>
              <a:gd name="adj" fmla="val 179691"/>
            </a:avLst>
          </a:prstGeom>
          <a:solidFill>
            <a:srgbClr val="006747"/>
          </a:solidFill>
          <a:ln/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38266" y="5998012"/>
            <a:ext cx="203478" cy="203478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7592258" y="6523911"/>
            <a:ext cx="2120503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Easier Launches</a:t>
            </a:r>
            <a:endParaRPr lang="en-US" sz="1650" dirty="0"/>
          </a:p>
        </p:txBody>
      </p:sp>
      <p:sp>
        <p:nvSpPr>
          <p:cNvPr id="29" name="Text 22"/>
          <p:cNvSpPr/>
          <p:nvPr/>
        </p:nvSpPr>
        <p:spPr>
          <a:xfrm>
            <a:off x="7592258" y="6890623"/>
            <a:ext cx="4895612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Thorough QA makes sure new features and products can be launched with confidence and very little trouble.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52249" y="396716"/>
            <a:ext cx="537210" cy="270986"/>
          </a:xfrm>
          <a:prstGeom prst="roundRect">
            <a:avLst>
              <a:gd name="adj" fmla="val 38335"/>
            </a:avLst>
          </a:prstGeom>
          <a:solidFill>
            <a:srgbClr val="CCFFEF"/>
          </a:solidFill>
          <a:ln/>
        </p:spPr>
      </p:sp>
      <p:sp>
        <p:nvSpPr>
          <p:cNvPr id="3" name="Text 1"/>
          <p:cNvSpPr/>
          <p:nvPr/>
        </p:nvSpPr>
        <p:spPr>
          <a:xfrm>
            <a:off x="2838807" y="439936"/>
            <a:ext cx="364093" cy="184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9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ROLES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2752249" y="725329"/>
            <a:ext cx="5560457" cy="45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Tasks of a QA Professional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2752249" y="1522333"/>
            <a:ext cx="438685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 What's Needed:</a:t>
            </a: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Really get to know what the project needs and what users want.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2752249" y="2034540"/>
            <a:ext cx="438685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Make Test Steps:</a:t>
            </a: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Plan out clear steps to check how things work and how well they perform.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2752249" y="2546747"/>
            <a:ext cx="438685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 Tests:</a:t>
            </a: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Follow a step-by-step process to run tests and find problems.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2752249" y="3058954"/>
            <a:ext cx="438685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Record Bugs:</a:t>
            </a: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Write down problems clearly, including how to find them again and what should happen.</a:t>
            </a:r>
            <a:endParaRPr lang="en-US" sz="11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75" y="1554837"/>
            <a:ext cx="4386858" cy="3163967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249" y="5205651"/>
            <a:ext cx="4386858" cy="246673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98675" y="5173147"/>
            <a:ext cx="438685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Re-test Fixes:</a:t>
            </a: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Check that the problems reported have really been fixed.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98675" y="5685353"/>
            <a:ext cx="4386858" cy="4617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Help with Releases:</a:t>
            </a: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Support the launch process to make sure the product goes live smoothly.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82772" y="726162"/>
            <a:ext cx="979408" cy="266462"/>
          </a:xfrm>
          <a:prstGeom prst="roundRect">
            <a:avLst>
              <a:gd name="adj" fmla="val 38329"/>
            </a:avLst>
          </a:prstGeom>
          <a:solidFill>
            <a:srgbClr val="CCFFEF"/>
          </a:solidFill>
          <a:ln/>
        </p:spPr>
      </p:sp>
      <p:sp>
        <p:nvSpPr>
          <p:cNvPr id="4" name="Text 1"/>
          <p:cNvSpPr/>
          <p:nvPr/>
        </p:nvSpPr>
        <p:spPr>
          <a:xfrm>
            <a:off x="6067782" y="768668"/>
            <a:ext cx="80938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DEVELOPMENT</a:t>
            </a:r>
            <a:endParaRPr lang="en-US" sz="850" dirty="0"/>
          </a:p>
        </p:txBody>
      </p:sp>
      <p:sp>
        <p:nvSpPr>
          <p:cNvPr id="5" name="Text 2"/>
          <p:cNvSpPr/>
          <p:nvPr/>
        </p:nvSpPr>
        <p:spPr>
          <a:xfrm>
            <a:off x="5982772" y="1049298"/>
            <a:ext cx="8151257" cy="8863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Understanding the Software Development Lifecycle (SDLC)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5982772" y="2148364"/>
            <a:ext cx="815125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The SDLC is a step-by-step process that outlines the stages involved in developing a software product.</a:t>
            </a:r>
            <a:endParaRPr lang="en-US" sz="1100" dirty="0"/>
          </a:p>
        </p:txBody>
      </p:sp>
      <p:sp>
        <p:nvSpPr>
          <p:cNvPr id="7" name="Shape 4"/>
          <p:cNvSpPr/>
          <p:nvPr/>
        </p:nvSpPr>
        <p:spPr>
          <a:xfrm>
            <a:off x="10050780" y="2534722"/>
            <a:ext cx="15240" cy="4968597"/>
          </a:xfrm>
          <a:prstGeom prst="roundRect">
            <a:avLst>
              <a:gd name="adj" fmla="val 837696"/>
            </a:avLst>
          </a:prstGeom>
          <a:solidFill>
            <a:srgbClr val="B7D5CA"/>
          </a:solidFill>
          <a:ln/>
        </p:spPr>
      </p:sp>
      <p:sp>
        <p:nvSpPr>
          <p:cNvPr id="8" name="Shape 5"/>
          <p:cNvSpPr/>
          <p:nvPr/>
        </p:nvSpPr>
        <p:spPr>
          <a:xfrm>
            <a:off x="9790033" y="2686645"/>
            <a:ext cx="283607" cy="15240"/>
          </a:xfrm>
          <a:prstGeom prst="roundRect">
            <a:avLst>
              <a:gd name="adj" fmla="val 837696"/>
            </a:avLst>
          </a:prstGeom>
          <a:solidFill>
            <a:srgbClr val="B7D5CA"/>
          </a:solidFill>
          <a:ln/>
        </p:spPr>
      </p:sp>
      <p:sp>
        <p:nvSpPr>
          <p:cNvPr id="9" name="Shape 6"/>
          <p:cNvSpPr/>
          <p:nvPr/>
        </p:nvSpPr>
        <p:spPr>
          <a:xfrm>
            <a:off x="10005239" y="2641104"/>
            <a:ext cx="106323" cy="106323"/>
          </a:xfrm>
          <a:prstGeom prst="roundRect">
            <a:avLst>
              <a:gd name="adj" fmla="val 430010"/>
            </a:avLst>
          </a:prstGeom>
          <a:solidFill>
            <a:srgbClr val="006747"/>
          </a:solidFill>
          <a:ln/>
        </p:spPr>
      </p:sp>
      <p:sp>
        <p:nvSpPr>
          <p:cNvPr id="10" name="Text 7"/>
          <p:cNvSpPr/>
          <p:nvPr/>
        </p:nvSpPr>
        <p:spPr>
          <a:xfrm>
            <a:off x="7717988" y="2583418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Requirements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982772" y="2890004"/>
            <a:ext cx="350829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Gathering and looking at what users need and what the project should cover.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10043160" y="3537585"/>
            <a:ext cx="283607" cy="15240"/>
          </a:xfrm>
          <a:prstGeom prst="roundRect">
            <a:avLst>
              <a:gd name="adj" fmla="val 837696"/>
            </a:avLst>
          </a:prstGeom>
          <a:solidFill>
            <a:srgbClr val="B7D5CA"/>
          </a:solidFill>
          <a:ln/>
        </p:spPr>
      </p:sp>
      <p:sp>
        <p:nvSpPr>
          <p:cNvPr id="13" name="Shape 10"/>
          <p:cNvSpPr/>
          <p:nvPr/>
        </p:nvSpPr>
        <p:spPr>
          <a:xfrm>
            <a:off x="10005239" y="3492044"/>
            <a:ext cx="106323" cy="106323"/>
          </a:xfrm>
          <a:prstGeom prst="roundRect">
            <a:avLst>
              <a:gd name="adj" fmla="val 430010"/>
            </a:avLst>
          </a:prstGeom>
          <a:solidFill>
            <a:srgbClr val="006747"/>
          </a:solidFill>
          <a:ln/>
        </p:spPr>
      </p:sp>
      <p:sp>
        <p:nvSpPr>
          <p:cNvPr id="14" name="Text 11"/>
          <p:cNvSpPr/>
          <p:nvPr/>
        </p:nvSpPr>
        <p:spPr>
          <a:xfrm>
            <a:off x="10625733" y="3434358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Design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10625733" y="3740944"/>
            <a:ext cx="350829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Planning how the software will be built and how people will use it.</a:t>
            </a:r>
            <a:endParaRPr lang="en-US" sz="1100" dirty="0"/>
          </a:p>
        </p:txBody>
      </p:sp>
      <p:sp>
        <p:nvSpPr>
          <p:cNvPr id="16" name="Shape 13"/>
          <p:cNvSpPr/>
          <p:nvPr/>
        </p:nvSpPr>
        <p:spPr>
          <a:xfrm>
            <a:off x="9790033" y="4271129"/>
            <a:ext cx="283607" cy="15240"/>
          </a:xfrm>
          <a:prstGeom prst="roundRect">
            <a:avLst>
              <a:gd name="adj" fmla="val 837696"/>
            </a:avLst>
          </a:prstGeom>
          <a:solidFill>
            <a:srgbClr val="B7D5CA"/>
          </a:solidFill>
          <a:ln/>
        </p:spPr>
      </p:sp>
      <p:sp>
        <p:nvSpPr>
          <p:cNvPr id="17" name="Shape 14"/>
          <p:cNvSpPr/>
          <p:nvPr/>
        </p:nvSpPr>
        <p:spPr>
          <a:xfrm>
            <a:off x="10005239" y="4225588"/>
            <a:ext cx="106323" cy="106323"/>
          </a:xfrm>
          <a:prstGeom prst="roundRect">
            <a:avLst>
              <a:gd name="adj" fmla="val 430010"/>
            </a:avLst>
          </a:prstGeom>
          <a:solidFill>
            <a:srgbClr val="006747"/>
          </a:solidFill>
          <a:ln/>
        </p:spPr>
      </p:sp>
      <p:sp>
        <p:nvSpPr>
          <p:cNvPr id="18" name="Text 15"/>
          <p:cNvSpPr/>
          <p:nvPr/>
        </p:nvSpPr>
        <p:spPr>
          <a:xfrm>
            <a:off x="7717988" y="4167902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Development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5982772" y="4474488"/>
            <a:ext cx="350829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Writing the code for the software based on the plan.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10043160" y="5004673"/>
            <a:ext cx="283607" cy="15240"/>
          </a:xfrm>
          <a:prstGeom prst="roundRect">
            <a:avLst>
              <a:gd name="adj" fmla="val 837696"/>
            </a:avLst>
          </a:prstGeom>
          <a:solidFill>
            <a:srgbClr val="B7D5CA"/>
          </a:solidFill>
          <a:ln/>
        </p:spPr>
      </p:sp>
      <p:sp>
        <p:nvSpPr>
          <p:cNvPr id="21" name="Shape 18"/>
          <p:cNvSpPr/>
          <p:nvPr/>
        </p:nvSpPr>
        <p:spPr>
          <a:xfrm>
            <a:off x="10005239" y="4959132"/>
            <a:ext cx="106323" cy="106323"/>
          </a:xfrm>
          <a:prstGeom prst="roundRect">
            <a:avLst>
              <a:gd name="adj" fmla="val 430010"/>
            </a:avLst>
          </a:prstGeom>
          <a:solidFill>
            <a:srgbClr val="006747"/>
          </a:solidFill>
          <a:ln/>
        </p:spPr>
      </p:sp>
      <p:sp>
        <p:nvSpPr>
          <p:cNvPr id="22" name="Text 19"/>
          <p:cNvSpPr/>
          <p:nvPr/>
        </p:nvSpPr>
        <p:spPr>
          <a:xfrm>
            <a:off x="10625733" y="4901446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Testing</a:t>
            </a:r>
            <a:endParaRPr lang="en-US" sz="1350" dirty="0"/>
          </a:p>
        </p:txBody>
      </p:sp>
      <p:sp>
        <p:nvSpPr>
          <p:cNvPr id="23" name="Text 20"/>
          <p:cNvSpPr/>
          <p:nvPr/>
        </p:nvSpPr>
        <p:spPr>
          <a:xfrm>
            <a:off x="10625733" y="5208032"/>
            <a:ext cx="350829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Checking that the software does what's needed and has no problems.</a:t>
            </a:r>
            <a:endParaRPr lang="en-US" sz="1100" dirty="0"/>
          </a:p>
        </p:txBody>
      </p:sp>
      <p:sp>
        <p:nvSpPr>
          <p:cNvPr id="24" name="Shape 21"/>
          <p:cNvSpPr/>
          <p:nvPr/>
        </p:nvSpPr>
        <p:spPr>
          <a:xfrm>
            <a:off x="9790033" y="5738217"/>
            <a:ext cx="283607" cy="15240"/>
          </a:xfrm>
          <a:prstGeom prst="roundRect">
            <a:avLst>
              <a:gd name="adj" fmla="val 837696"/>
            </a:avLst>
          </a:prstGeom>
          <a:solidFill>
            <a:srgbClr val="B7D5CA"/>
          </a:solidFill>
          <a:ln/>
        </p:spPr>
      </p:sp>
      <p:sp>
        <p:nvSpPr>
          <p:cNvPr id="25" name="Shape 22"/>
          <p:cNvSpPr/>
          <p:nvPr/>
        </p:nvSpPr>
        <p:spPr>
          <a:xfrm>
            <a:off x="10005239" y="5692676"/>
            <a:ext cx="106323" cy="106323"/>
          </a:xfrm>
          <a:prstGeom prst="roundRect">
            <a:avLst>
              <a:gd name="adj" fmla="val 430010"/>
            </a:avLst>
          </a:prstGeom>
          <a:solidFill>
            <a:srgbClr val="006747"/>
          </a:solidFill>
          <a:ln/>
        </p:spPr>
      </p:sp>
      <p:sp>
        <p:nvSpPr>
          <p:cNvPr id="26" name="Text 23"/>
          <p:cNvSpPr/>
          <p:nvPr/>
        </p:nvSpPr>
        <p:spPr>
          <a:xfrm>
            <a:off x="7717988" y="5634990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Deployment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5982772" y="5941576"/>
            <a:ext cx="350829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Giving the software to users or customers.</a:t>
            </a:r>
            <a:endParaRPr lang="en-US" sz="1100" dirty="0"/>
          </a:p>
        </p:txBody>
      </p:sp>
      <p:sp>
        <p:nvSpPr>
          <p:cNvPr id="28" name="Shape 25"/>
          <p:cNvSpPr/>
          <p:nvPr/>
        </p:nvSpPr>
        <p:spPr>
          <a:xfrm>
            <a:off x="10043160" y="6471761"/>
            <a:ext cx="283607" cy="15240"/>
          </a:xfrm>
          <a:prstGeom prst="roundRect">
            <a:avLst>
              <a:gd name="adj" fmla="val 837696"/>
            </a:avLst>
          </a:prstGeom>
          <a:solidFill>
            <a:srgbClr val="B7D5CA"/>
          </a:solidFill>
          <a:ln/>
        </p:spPr>
      </p:sp>
      <p:sp>
        <p:nvSpPr>
          <p:cNvPr id="29" name="Shape 26"/>
          <p:cNvSpPr/>
          <p:nvPr/>
        </p:nvSpPr>
        <p:spPr>
          <a:xfrm>
            <a:off x="10005239" y="6426220"/>
            <a:ext cx="106323" cy="106323"/>
          </a:xfrm>
          <a:prstGeom prst="roundRect">
            <a:avLst>
              <a:gd name="adj" fmla="val 430010"/>
            </a:avLst>
          </a:prstGeom>
          <a:solidFill>
            <a:srgbClr val="006747"/>
          </a:solidFill>
          <a:ln/>
        </p:spPr>
      </p:sp>
      <p:sp>
        <p:nvSpPr>
          <p:cNvPr id="30" name="Text 27"/>
          <p:cNvSpPr/>
          <p:nvPr/>
        </p:nvSpPr>
        <p:spPr>
          <a:xfrm>
            <a:off x="10625733" y="6368534"/>
            <a:ext cx="1773079" cy="221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Maintenance</a:t>
            </a:r>
            <a:endParaRPr lang="en-US" sz="1350" dirty="0"/>
          </a:p>
        </p:txBody>
      </p:sp>
      <p:sp>
        <p:nvSpPr>
          <p:cNvPr id="31" name="Text 28"/>
          <p:cNvSpPr/>
          <p:nvPr/>
        </p:nvSpPr>
        <p:spPr>
          <a:xfrm>
            <a:off x="10625733" y="6675120"/>
            <a:ext cx="350829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Fixing, updating, and improving the software after it's released.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23931" y="468749"/>
            <a:ext cx="1334453" cy="320278"/>
          </a:xfrm>
          <a:prstGeom prst="roundRect">
            <a:avLst>
              <a:gd name="adj" fmla="val 38324"/>
            </a:avLst>
          </a:prstGeom>
          <a:solidFill>
            <a:srgbClr val="CCFFEF"/>
          </a:solidFill>
          <a:ln/>
        </p:spPr>
      </p:sp>
      <p:sp>
        <p:nvSpPr>
          <p:cNvPr id="3" name="Text 1"/>
          <p:cNvSpPr/>
          <p:nvPr/>
        </p:nvSpPr>
        <p:spPr>
          <a:xfrm>
            <a:off x="2026206" y="519827"/>
            <a:ext cx="1129903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METHODOLOGIES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1923931" y="857131"/>
            <a:ext cx="7913608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Key SDLC Models: Waterfall vs. Agile</a:t>
            </a:r>
            <a:endParaRPr lang="en-US" sz="3350" dirty="0"/>
          </a:p>
        </p:txBody>
      </p:sp>
      <p:sp>
        <p:nvSpPr>
          <p:cNvPr id="5" name="Text 3"/>
          <p:cNvSpPr/>
          <p:nvPr/>
        </p:nvSpPr>
        <p:spPr>
          <a:xfrm>
            <a:off x="1923931" y="1815941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Waterfall Model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923931" y="2252663"/>
            <a:ext cx="5183386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linear, </a:t>
            </a:r>
            <a:r>
              <a:rPr lang="en-US" sz="13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steps in order</a:t>
            </a: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approach where each phase must be completed before the next begins.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923931" y="2951559"/>
            <a:ext cx="518338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Simple and easy to manage.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923931" y="3283982"/>
            <a:ext cx="518338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Lack of flexibility for changes once a phase is complete.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530703" y="1815941"/>
            <a:ext cx="2130862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Agile Model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30703" y="2252663"/>
            <a:ext cx="5183386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 </a:t>
            </a:r>
            <a:r>
              <a:rPr lang="en-US" sz="1300" b="1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step-by-step and repeated</a:t>
            </a: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approach, focusing on flexibility, collaboration, and rapid delivery.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30703" y="2951559"/>
            <a:ext cx="5183386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Highly adaptable to changing requirements.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30703" y="3283982"/>
            <a:ext cx="5183386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Widely adopted in modern software development for its speed and efficiency.</a:t>
            </a:r>
            <a:endParaRPr lang="en-US" sz="13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693" y="4080867"/>
            <a:ext cx="6201013" cy="34888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8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1087517" y="697230"/>
            <a:ext cx="854273" cy="370046"/>
          </a:xfrm>
          <a:prstGeom prst="roundRect">
            <a:avLst>
              <a:gd name="adj" fmla="val 38316"/>
            </a:avLst>
          </a:prstGeom>
          <a:solidFill>
            <a:srgbClr val="CCFFEF"/>
          </a:solidFill>
          <a:ln/>
        </p:spPr>
      </p:sp>
      <p:sp>
        <p:nvSpPr>
          <p:cNvPr id="5" name="Text 2"/>
          <p:cNvSpPr/>
          <p:nvPr/>
        </p:nvSpPr>
        <p:spPr>
          <a:xfrm>
            <a:off x="1205627" y="756285"/>
            <a:ext cx="618053" cy="2519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TESTING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1087517" y="1145977"/>
            <a:ext cx="9406533" cy="615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The Software Testing Lifecycle (STLC)</a:t>
            </a:r>
            <a:endParaRPr lang="en-US" sz="3850" dirty="0"/>
          </a:p>
        </p:txBody>
      </p:sp>
      <p:sp>
        <p:nvSpPr>
          <p:cNvPr id="7" name="Text 4"/>
          <p:cNvSpPr/>
          <p:nvPr/>
        </p:nvSpPr>
        <p:spPr>
          <a:xfrm>
            <a:off x="1087517" y="2056567"/>
            <a:ext cx="1245536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STLC defines the steps in order for effective software testing, ensuring thorough testing.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87517" y="5066467"/>
            <a:ext cx="12455366" cy="22860"/>
          </a:xfrm>
          <a:prstGeom prst="roundRect">
            <a:avLst>
              <a:gd name="adj" fmla="val 775292"/>
            </a:avLst>
          </a:prstGeom>
          <a:solidFill>
            <a:srgbClr val="B7D5CA"/>
          </a:solidFill>
          <a:ln/>
        </p:spPr>
      </p:sp>
      <p:sp>
        <p:nvSpPr>
          <p:cNvPr id="9" name="Shape 6"/>
          <p:cNvSpPr/>
          <p:nvPr/>
        </p:nvSpPr>
        <p:spPr>
          <a:xfrm>
            <a:off x="2540556" y="4475857"/>
            <a:ext cx="22860" cy="590669"/>
          </a:xfrm>
          <a:prstGeom prst="roundRect">
            <a:avLst>
              <a:gd name="adj" fmla="val 775292"/>
            </a:avLst>
          </a:prstGeom>
          <a:solidFill>
            <a:srgbClr val="B7D5CA"/>
          </a:solidFill>
          <a:ln/>
        </p:spPr>
      </p:sp>
      <p:sp>
        <p:nvSpPr>
          <p:cNvPr id="10" name="Shape 7"/>
          <p:cNvSpPr/>
          <p:nvPr/>
        </p:nvSpPr>
        <p:spPr>
          <a:xfrm>
            <a:off x="2330529" y="4844951"/>
            <a:ext cx="443032" cy="443032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404348" y="4881801"/>
            <a:ext cx="2952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1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284327" y="2593062"/>
            <a:ext cx="2535555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Requirement Analysis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284327" y="3326249"/>
            <a:ext cx="2535555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Understanding the 'what' of testing, derived from product requirements.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4128135" y="5066407"/>
            <a:ext cx="22860" cy="590669"/>
          </a:xfrm>
          <a:prstGeom prst="roundRect">
            <a:avLst>
              <a:gd name="adj" fmla="val 775292"/>
            </a:avLst>
          </a:prstGeom>
          <a:solidFill>
            <a:srgbClr val="B7D5CA"/>
          </a:solidFill>
          <a:ln/>
        </p:spPr>
      </p:sp>
      <p:sp>
        <p:nvSpPr>
          <p:cNvPr id="15" name="Shape 12"/>
          <p:cNvSpPr/>
          <p:nvPr/>
        </p:nvSpPr>
        <p:spPr>
          <a:xfrm>
            <a:off x="3918109" y="4844951"/>
            <a:ext cx="443032" cy="443032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3991927" y="4881801"/>
            <a:ext cx="2952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2</a:t>
            </a:r>
            <a:endParaRPr lang="en-US" sz="2300" dirty="0"/>
          </a:p>
        </p:txBody>
      </p:sp>
      <p:sp>
        <p:nvSpPr>
          <p:cNvPr id="17" name="Text 14"/>
          <p:cNvSpPr/>
          <p:nvPr/>
        </p:nvSpPr>
        <p:spPr>
          <a:xfrm>
            <a:off x="2908935" y="5854065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 Planning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2871907" y="6279713"/>
            <a:ext cx="2535674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Defining scope, strategy, resources, and timelines for testing activities.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5715833" y="4475857"/>
            <a:ext cx="22860" cy="590669"/>
          </a:xfrm>
          <a:prstGeom prst="roundRect">
            <a:avLst>
              <a:gd name="adj" fmla="val 775292"/>
            </a:avLst>
          </a:prstGeom>
          <a:solidFill>
            <a:srgbClr val="B7D5CA"/>
          </a:solidFill>
          <a:ln/>
        </p:spPr>
      </p:sp>
      <p:sp>
        <p:nvSpPr>
          <p:cNvPr id="20" name="Shape 17"/>
          <p:cNvSpPr/>
          <p:nvPr/>
        </p:nvSpPr>
        <p:spPr>
          <a:xfrm>
            <a:off x="5505807" y="4844951"/>
            <a:ext cx="443032" cy="443032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5579626" y="4881801"/>
            <a:ext cx="2952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3</a:t>
            </a:r>
            <a:endParaRPr lang="en-US" sz="2300" dirty="0"/>
          </a:p>
        </p:txBody>
      </p:sp>
      <p:sp>
        <p:nvSpPr>
          <p:cNvPr id="22" name="Text 19"/>
          <p:cNvSpPr/>
          <p:nvPr/>
        </p:nvSpPr>
        <p:spPr>
          <a:xfrm>
            <a:off x="4496633" y="2593062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 Case Design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4459605" y="3018711"/>
            <a:ext cx="2535674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Creating detailed test cases, scenarios, and scripts.</a:t>
            </a:r>
            <a:endParaRPr lang="en-US" sz="1550" dirty="0"/>
          </a:p>
        </p:txBody>
      </p:sp>
      <p:sp>
        <p:nvSpPr>
          <p:cNvPr id="24" name="Shape 21"/>
          <p:cNvSpPr/>
          <p:nvPr/>
        </p:nvSpPr>
        <p:spPr>
          <a:xfrm>
            <a:off x="7303532" y="5066407"/>
            <a:ext cx="22860" cy="590669"/>
          </a:xfrm>
          <a:prstGeom prst="roundRect">
            <a:avLst>
              <a:gd name="adj" fmla="val 775292"/>
            </a:avLst>
          </a:prstGeom>
          <a:solidFill>
            <a:srgbClr val="B7D5CA"/>
          </a:solidFill>
          <a:ln/>
        </p:spPr>
      </p:sp>
      <p:sp>
        <p:nvSpPr>
          <p:cNvPr id="25" name="Shape 22"/>
          <p:cNvSpPr/>
          <p:nvPr/>
        </p:nvSpPr>
        <p:spPr>
          <a:xfrm>
            <a:off x="7093506" y="4844951"/>
            <a:ext cx="443032" cy="443032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7167324" y="4881801"/>
            <a:ext cx="2952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4</a:t>
            </a:r>
            <a:endParaRPr lang="en-US" sz="2300" dirty="0"/>
          </a:p>
        </p:txBody>
      </p:sp>
      <p:sp>
        <p:nvSpPr>
          <p:cNvPr id="27" name="Text 24"/>
          <p:cNvSpPr/>
          <p:nvPr/>
        </p:nvSpPr>
        <p:spPr>
          <a:xfrm>
            <a:off x="6047303" y="5854065"/>
            <a:ext cx="2535674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 Environment Setup</a:t>
            </a:r>
            <a:endParaRPr lang="en-US" sz="1900" dirty="0"/>
          </a:p>
        </p:txBody>
      </p:sp>
      <p:sp>
        <p:nvSpPr>
          <p:cNvPr id="28" name="Text 25"/>
          <p:cNvSpPr/>
          <p:nvPr/>
        </p:nvSpPr>
        <p:spPr>
          <a:xfrm>
            <a:off x="6047303" y="6587252"/>
            <a:ext cx="2535674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Preparing the necessary hardware and software for testing.</a:t>
            </a:r>
            <a:endParaRPr lang="en-US" sz="1550" dirty="0"/>
          </a:p>
        </p:txBody>
      </p:sp>
      <p:sp>
        <p:nvSpPr>
          <p:cNvPr id="29" name="Shape 26"/>
          <p:cNvSpPr/>
          <p:nvPr/>
        </p:nvSpPr>
        <p:spPr>
          <a:xfrm>
            <a:off x="8891230" y="4475857"/>
            <a:ext cx="22860" cy="590669"/>
          </a:xfrm>
          <a:prstGeom prst="roundRect">
            <a:avLst>
              <a:gd name="adj" fmla="val 775292"/>
            </a:avLst>
          </a:prstGeom>
          <a:solidFill>
            <a:srgbClr val="B7D5CA"/>
          </a:solidFill>
          <a:ln/>
        </p:spPr>
      </p:sp>
      <p:sp>
        <p:nvSpPr>
          <p:cNvPr id="30" name="Shape 27"/>
          <p:cNvSpPr/>
          <p:nvPr/>
        </p:nvSpPr>
        <p:spPr>
          <a:xfrm>
            <a:off x="8681204" y="4844951"/>
            <a:ext cx="443032" cy="443032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8755023" y="4881801"/>
            <a:ext cx="2952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5</a:t>
            </a:r>
            <a:endParaRPr lang="en-US" sz="2300" dirty="0"/>
          </a:p>
        </p:txBody>
      </p:sp>
      <p:sp>
        <p:nvSpPr>
          <p:cNvPr id="32" name="Text 29"/>
          <p:cNvSpPr/>
          <p:nvPr/>
        </p:nvSpPr>
        <p:spPr>
          <a:xfrm>
            <a:off x="7672030" y="2593062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 Execution</a:t>
            </a:r>
            <a:endParaRPr lang="en-US" sz="1900" dirty="0"/>
          </a:p>
        </p:txBody>
      </p:sp>
      <p:sp>
        <p:nvSpPr>
          <p:cNvPr id="33" name="Text 30"/>
          <p:cNvSpPr/>
          <p:nvPr/>
        </p:nvSpPr>
        <p:spPr>
          <a:xfrm>
            <a:off x="7635002" y="3018711"/>
            <a:ext cx="2535674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Running test cases and comparing actual results with expected results.</a:t>
            </a:r>
            <a:endParaRPr lang="en-US" sz="1550" dirty="0"/>
          </a:p>
        </p:txBody>
      </p:sp>
      <p:sp>
        <p:nvSpPr>
          <p:cNvPr id="34" name="Shape 31"/>
          <p:cNvSpPr/>
          <p:nvPr/>
        </p:nvSpPr>
        <p:spPr>
          <a:xfrm>
            <a:off x="10478929" y="5066407"/>
            <a:ext cx="22860" cy="590669"/>
          </a:xfrm>
          <a:prstGeom prst="roundRect">
            <a:avLst>
              <a:gd name="adj" fmla="val 775292"/>
            </a:avLst>
          </a:prstGeom>
          <a:solidFill>
            <a:srgbClr val="B7D5CA"/>
          </a:solidFill>
          <a:ln/>
        </p:spPr>
      </p:sp>
      <p:sp>
        <p:nvSpPr>
          <p:cNvPr id="35" name="Shape 32"/>
          <p:cNvSpPr/>
          <p:nvPr/>
        </p:nvSpPr>
        <p:spPr>
          <a:xfrm>
            <a:off x="10268902" y="4844951"/>
            <a:ext cx="443032" cy="443032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36" name="Text 33"/>
          <p:cNvSpPr/>
          <p:nvPr/>
        </p:nvSpPr>
        <p:spPr>
          <a:xfrm>
            <a:off x="10342721" y="4881801"/>
            <a:ext cx="2952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6</a:t>
            </a:r>
            <a:endParaRPr lang="en-US" sz="2300" dirty="0"/>
          </a:p>
        </p:txBody>
      </p:sp>
      <p:sp>
        <p:nvSpPr>
          <p:cNvPr id="37" name="Text 34"/>
          <p:cNvSpPr/>
          <p:nvPr/>
        </p:nvSpPr>
        <p:spPr>
          <a:xfrm>
            <a:off x="9222700" y="5854065"/>
            <a:ext cx="2535674" cy="6150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Bug Reporting &amp; Tracking</a:t>
            </a:r>
            <a:endParaRPr lang="en-US" sz="1900" dirty="0"/>
          </a:p>
        </p:txBody>
      </p:sp>
      <p:sp>
        <p:nvSpPr>
          <p:cNvPr id="38" name="Text 35"/>
          <p:cNvSpPr/>
          <p:nvPr/>
        </p:nvSpPr>
        <p:spPr>
          <a:xfrm>
            <a:off x="9222700" y="6587252"/>
            <a:ext cx="2535674" cy="945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Documenting defects and monitoring their resolution status.</a:t>
            </a:r>
            <a:endParaRPr lang="en-US" sz="1550" dirty="0"/>
          </a:p>
        </p:txBody>
      </p:sp>
      <p:sp>
        <p:nvSpPr>
          <p:cNvPr id="39" name="Shape 36"/>
          <p:cNvSpPr/>
          <p:nvPr/>
        </p:nvSpPr>
        <p:spPr>
          <a:xfrm>
            <a:off x="12066627" y="4475857"/>
            <a:ext cx="22860" cy="590669"/>
          </a:xfrm>
          <a:prstGeom prst="roundRect">
            <a:avLst>
              <a:gd name="adj" fmla="val 775292"/>
            </a:avLst>
          </a:prstGeom>
          <a:solidFill>
            <a:srgbClr val="B7D5CA"/>
          </a:solidFill>
          <a:ln/>
        </p:spPr>
      </p:sp>
      <p:sp>
        <p:nvSpPr>
          <p:cNvPr id="40" name="Shape 37"/>
          <p:cNvSpPr/>
          <p:nvPr/>
        </p:nvSpPr>
        <p:spPr>
          <a:xfrm>
            <a:off x="11856601" y="4844951"/>
            <a:ext cx="443032" cy="443032"/>
          </a:xfrm>
          <a:prstGeom prst="roundRect">
            <a:avLst>
              <a:gd name="adj" fmla="val 40004"/>
            </a:avLst>
          </a:prstGeom>
          <a:solidFill>
            <a:srgbClr val="D1EFE4"/>
          </a:solidFill>
          <a:ln w="7620">
            <a:solidFill>
              <a:srgbClr val="B7D5CA"/>
            </a:solidFill>
            <a:prstDash val="solid"/>
          </a:ln>
        </p:spPr>
      </p:sp>
      <p:sp>
        <p:nvSpPr>
          <p:cNvPr id="41" name="Text 38"/>
          <p:cNvSpPr/>
          <p:nvPr/>
        </p:nvSpPr>
        <p:spPr>
          <a:xfrm>
            <a:off x="11930420" y="4881801"/>
            <a:ext cx="295275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7</a:t>
            </a:r>
            <a:endParaRPr lang="en-US" sz="2300" dirty="0"/>
          </a:p>
        </p:txBody>
      </p:sp>
      <p:sp>
        <p:nvSpPr>
          <p:cNvPr id="42" name="Text 39"/>
          <p:cNvSpPr/>
          <p:nvPr/>
        </p:nvSpPr>
        <p:spPr>
          <a:xfrm>
            <a:off x="10847427" y="2593062"/>
            <a:ext cx="246149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Test Cycle Closure</a:t>
            </a:r>
            <a:endParaRPr lang="en-US" sz="1900" dirty="0"/>
          </a:p>
        </p:txBody>
      </p:sp>
      <p:sp>
        <p:nvSpPr>
          <p:cNvPr id="43" name="Text 40"/>
          <p:cNvSpPr/>
          <p:nvPr/>
        </p:nvSpPr>
        <p:spPr>
          <a:xfrm>
            <a:off x="10810399" y="3018711"/>
            <a:ext cx="2535674" cy="1260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Concluding the testing process, analyzing results, and reporting on overall quality.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838</Words>
  <Application>Microsoft Office PowerPoint</Application>
  <PresentationFormat>Custom</PresentationFormat>
  <Paragraphs>127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Noto Serif SC Bold</vt:lpstr>
      <vt:lpstr>Arial</vt:lpstr>
      <vt:lpstr>Geist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admin</cp:lastModifiedBy>
  <cp:revision>2</cp:revision>
  <dcterms:created xsi:type="dcterms:W3CDTF">2026-01-26T08:14:08Z</dcterms:created>
  <dcterms:modified xsi:type="dcterms:W3CDTF">2026-01-26T08:16:05Z</dcterms:modified>
</cp:coreProperties>
</file>